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57" r:id="rId4"/>
    <p:sldId id="271" r:id="rId5"/>
    <p:sldId id="272" r:id="rId6"/>
    <p:sldId id="275" r:id="rId7"/>
    <p:sldId id="273" r:id="rId8"/>
    <p:sldId id="276" r:id="rId9"/>
    <p:sldId id="277" r:id="rId10"/>
    <p:sldId id="274" r:id="rId11"/>
    <p:sldId id="278" r:id="rId12"/>
    <p:sldId id="260" r:id="rId13"/>
    <p:sldId id="261" r:id="rId14"/>
    <p:sldId id="262" r:id="rId15"/>
    <p:sldId id="263" r:id="rId16"/>
    <p:sldId id="264" r:id="rId17"/>
    <p:sldId id="265" r:id="rId18"/>
    <p:sldId id="268" r:id="rId19"/>
    <p:sldId id="27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7" autoAdjust="0"/>
    <p:restoredTop sz="94602"/>
  </p:normalViewPr>
  <p:slideViewPr>
    <p:cSldViewPr snapToGrid="0" snapToObjects="1">
      <p:cViewPr varScale="1">
        <p:scale>
          <a:sx n="96" d="100"/>
          <a:sy n="96" d="100"/>
        </p:scale>
        <p:origin x="-9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3E35-CD80-874A-A3D7-254E954BB753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90392-6C30-1942-A2CE-3FA72429B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16C15-7665-174C-99B8-5B237ACA6582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1BD6-11A6-594E-AFA1-283323A41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Note there</a:t>
            </a:r>
            <a:r>
              <a:rPr lang="en-US" baseline="0" dirty="0" smtClean="0"/>
              <a:t> are two licenses if effect for this course. 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All *content* (lectures, written materials, etc.) are made available under the Creative Commons Attribution-</a:t>
            </a:r>
            <a:r>
              <a:rPr lang="en-US" baseline="0" dirty="0" err="1" smtClean="0"/>
              <a:t>ShareAlike</a:t>
            </a:r>
            <a:r>
              <a:rPr lang="en-US" baseline="0" dirty="0" smtClean="0"/>
              <a:t> 4.0 International (CC BY-SA 4.0). (https://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/4.0/).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All *code* (R scripts the website code itself) are made available under the MIT License (https://</a:t>
            </a:r>
            <a:r>
              <a:rPr lang="en-US" baseline="0" dirty="0" err="1" smtClean="0"/>
              <a:t>opensource.org</a:t>
            </a:r>
            <a:r>
              <a:rPr lang="en-US" baseline="0" dirty="0" smtClean="0"/>
              <a:t>/licenses/MIT).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9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737" y="3011714"/>
            <a:ext cx="5242063" cy="1084036"/>
          </a:xfrm>
        </p:spPr>
        <p:txBody>
          <a:bodyPr anchor="b">
            <a:normAutofit/>
          </a:bodyPr>
          <a:lstStyle>
            <a:lvl1pPr algn="l">
              <a:defRPr sz="2600" b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4368800"/>
            <a:ext cx="5242063" cy="12192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98737" y="6240462"/>
            <a:ext cx="5242064" cy="365125"/>
          </a:xfrm>
        </p:spPr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5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 smtClean="0"/>
              <a:t>Presenter &lt;address@genome.wustl.edu&gt;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5" y="163716"/>
            <a:ext cx="8636001" cy="1272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84" y="3510643"/>
            <a:ext cx="8690429" cy="1362075"/>
          </a:xfrm>
        </p:spPr>
        <p:txBody>
          <a:bodyPr anchor="ctr" anchorCtr="0">
            <a:noAutofit/>
          </a:bodyPr>
          <a:lstStyle>
            <a:lvl1pPr algn="l">
              <a:defRPr sz="2600" b="1" cap="none"/>
            </a:lvl1pPr>
          </a:lstStyle>
          <a:p>
            <a:r>
              <a:rPr lang="en-US" dirty="0" smtClean="0"/>
              <a:t>Click to edit Master section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6785" y="5107215"/>
            <a:ext cx="8690429" cy="7620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section subtitle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cs typeface="Calibri"/>
              </a:defRPr>
            </a:lvl1pPr>
          </a:lstStyle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86" y="1006929"/>
            <a:ext cx="4197112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6929"/>
            <a:ext cx="4214586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1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6" y="273050"/>
            <a:ext cx="3238727" cy="11620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49" y="273050"/>
            <a:ext cx="5396593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86" y="1435100"/>
            <a:ext cx="3238728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89" y="4800600"/>
            <a:ext cx="872716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189" y="254000"/>
            <a:ext cx="8727166" cy="436335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189" y="5367338"/>
            <a:ext cx="87271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Presenter &lt;</a:t>
            </a:r>
            <a:r>
              <a:rPr lang="en-US" dirty="0" err="1" smtClean="0"/>
              <a:t>address@genome.wustl.edu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785" y="6356350"/>
            <a:ext cx="811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Presenter &lt;address@genome.wustl.edu&gt;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8916" y="6396080"/>
            <a:ext cx="3403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685820D5-08CF-9941-8955-EE599C6FFB49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13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mtools.sourceforge.net/SAM1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roadinstitute.github.io/picard/explain-flags.html" TargetMode="Externa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PMBIO Module 03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Align. </a:t>
            </a:r>
            <a:r>
              <a:rPr lang="en-US" b="0" dirty="0" smtClean="0"/>
              <a:t>Alignment algorithms, visualization, and QC 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5141551"/>
            <a:ext cx="5242063" cy="121920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1800" dirty="0" smtClean="0"/>
              <a:t>Malachi Griffith, Obi Griffith, Zachary Skidmore, </a:t>
            </a:r>
            <a:r>
              <a:rPr lang="en-US" sz="1800" dirty="0" err="1" smtClean="0"/>
              <a:t>Huiming</a:t>
            </a:r>
            <a:r>
              <a:rPr lang="en-US" sz="1800" dirty="0" smtClean="0"/>
              <a:t> Xia</a:t>
            </a:r>
          </a:p>
          <a:p>
            <a:pPr algn="r"/>
            <a:r>
              <a:rPr lang="en-US" sz="1800" dirty="0"/>
              <a:t>Introduction to bioinformatics for DNA and RNA sequence analysis (IBDR01)</a:t>
            </a:r>
          </a:p>
          <a:p>
            <a:pPr algn="r"/>
            <a:r>
              <a:rPr lang="en-US" sz="1800" dirty="0"/>
              <a:t>29 October </a:t>
            </a:r>
            <a:r>
              <a:rPr lang="mr-IN" sz="1800" dirty="0"/>
              <a:t>–</a:t>
            </a:r>
            <a:r>
              <a:rPr lang="en-US" sz="1800" dirty="0"/>
              <a:t> 2 November, 2018</a:t>
            </a:r>
          </a:p>
          <a:p>
            <a:pPr algn="r"/>
            <a:r>
              <a:rPr lang="en-US" sz="1800" dirty="0"/>
              <a:t>Glasgow </a:t>
            </a:r>
            <a:endParaRPr lang="en-US" sz="1800" dirty="0" smtClean="0"/>
          </a:p>
          <a:p>
            <a:pPr algn="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1202" y="1"/>
            <a:ext cx="3442627" cy="132359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nvis-dna-bg_optimized_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" y="-7633"/>
            <a:ext cx="9075148" cy="2869918"/>
          </a:xfrm>
          <a:prstGeom prst="rect">
            <a:avLst/>
          </a:prstGeom>
        </p:spPr>
      </p:pic>
      <p:pic>
        <p:nvPicPr>
          <p:cNvPr id="7" name="Picture 6" descr="School_of_Medicine_2linehrz_pos(RGB)1000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9" y="5339052"/>
            <a:ext cx="2588276" cy="14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creen Shot 2018-10-29 at 3.12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6" b="-630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8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Read alignment algorithms attempt to solve this problem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optimal solutions</a:t>
            </a:r>
          </a:p>
          <a:p>
            <a:pPr lvl="1"/>
            <a:r>
              <a:rPr lang="en-US" dirty="0"/>
              <a:t>Smith-Waterman, Needleman-</a:t>
            </a:r>
            <a:r>
              <a:rPr lang="en-US" dirty="0" err="1" smtClean="0"/>
              <a:t>Wunsch</a:t>
            </a:r>
            <a:endParaRPr lang="en-US" dirty="0" smtClean="0"/>
          </a:p>
          <a:p>
            <a:pPr lvl="1"/>
            <a:r>
              <a:rPr lang="en-US" dirty="0" smtClean="0"/>
              <a:t>Computationally expensive (i.e. slow)</a:t>
            </a:r>
          </a:p>
          <a:p>
            <a:r>
              <a:rPr lang="en-US" dirty="0" smtClean="0"/>
              <a:t>Faster solutions that make some compromises</a:t>
            </a:r>
          </a:p>
          <a:p>
            <a:pPr lvl="1"/>
            <a:r>
              <a:rPr lang="en-US" dirty="0" smtClean="0"/>
              <a:t>Hash based solutions</a:t>
            </a:r>
          </a:p>
          <a:p>
            <a:pPr lvl="1"/>
            <a:r>
              <a:rPr lang="en-US" dirty="0" smtClean="0"/>
              <a:t>Burrows-Wheeler transform</a:t>
            </a:r>
          </a:p>
          <a:p>
            <a:pPr lvl="2"/>
            <a:r>
              <a:rPr lang="en-US" dirty="0" smtClean="0"/>
              <a:t>Used in this course</a:t>
            </a:r>
          </a:p>
          <a:p>
            <a:pPr lvl="2"/>
            <a:endParaRPr lang="en-US" dirty="0"/>
          </a:p>
          <a:p>
            <a:r>
              <a:rPr lang="en-US" dirty="0" smtClean="0"/>
              <a:t>Extensive algorithmic details are outside of the scope of this course (refer to </a:t>
            </a:r>
            <a:r>
              <a:rPr lang="en-US" dirty="0" err="1" smtClean="0"/>
              <a:t>pmbio.org</a:t>
            </a:r>
            <a:r>
              <a:rPr lang="en-US" dirty="0" smtClean="0"/>
              <a:t> for citations and further info)</a:t>
            </a:r>
          </a:p>
          <a:p>
            <a:r>
              <a:rPr lang="en-US" dirty="0" err="1" smtClean="0"/>
              <a:t>Bottomline</a:t>
            </a:r>
            <a:r>
              <a:rPr lang="en-US" dirty="0" smtClean="0"/>
              <a:t>: aligners take raw read, determine alignment to reference genome and output a </a:t>
            </a:r>
            <a:r>
              <a:rPr lang="en-US" b="1" dirty="0" smtClean="0"/>
              <a:t>SAM/BAM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579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28600" y="-26987"/>
            <a:ext cx="8686800" cy="91598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SAM</a:t>
            </a:r>
            <a:r>
              <a:rPr lang="en-US" dirty="0">
                <a:latin typeface="Calibri" charset="0"/>
                <a:ea typeface="ＭＳ Ｐゴシック" charset="0"/>
              </a:rPr>
              <a:t>/</a:t>
            </a:r>
            <a:r>
              <a:rPr lang="en-US" dirty="0" smtClean="0">
                <a:latin typeface="Calibri" charset="0"/>
                <a:ea typeface="ＭＳ Ｐゴシック" charset="0"/>
              </a:rPr>
              <a:t>BAM/CRAM files represent sequence alignments 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381000" y="1116013"/>
            <a:ext cx="8229600" cy="556418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>
                <a:ea typeface="ＭＳ Ｐゴシック" charset="0"/>
              </a:rPr>
              <a:t>The specification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hlinkClick r:id="rId2"/>
              </a:rPr>
              <a:t>http://samtools.sourceforge.net/SAM1.</a:t>
            </a:r>
            <a:r>
              <a:rPr lang="en-US" dirty="0" smtClean="0">
                <a:ea typeface="ＭＳ Ｐゴシック" charset="0"/>
                <a:hlinkClick r:id="rId2"/>
              </a:rPr>
              <a:t>pdf</a:t>
            </a: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lang="en-US" dirty="0" smtClean="0">
                <a:ea typeface="ＭＳ Ｐゴシック" charset="0"/>
              </a:rPr>
              <a:t>The SAM format consists of two sections: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Header section</a:t>
            </a:r>
          </a:p>
          <a:p>
            <a:pPr lvl="2">
              <a:defRPr/>
            </a:pPr>
            <a:r>
              <a:rPr lang="en-US" dirty="0" smtClean="0">
                <a:ea typeface="ＭＳ Ｐゴシック" charset="0"/>
              </a:rPr>
              <a:t>Used to describe source of data, reference sequence, method of alignment, etc.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Alignment section</a:t>
            </a:r>
          </a:p>
          <a:p>
            <a:pPr lvl="2">
              <a:defRPr/>
            </a:pPr>
            <a:r>
              <a:rPr lang="en-US" dirty="0" smtClean="0">
                <a:ea typeface="ＭＳ Ｐゴシック" charset="0"/>
              </a:rPr>
              <a:t>Used to describe the read, quality of the read, and nature alignment of the read to a region of the genome</a:t>
            </a:r>
          </a:p>
          <a:p>
            <a:pPr>
              <a:defRPr/>
            </a:pPr>
            <a:r>
              <a:rPr lang="en-US" dirty="0" smtClean="0">
                <a:ea typeface="ＭＳ Ｐゴシック" charset="0"/>
              </a:rPr>
              <a:t>BAM/CRAM are compressed versions of SAM. 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BAM compressed using lossless BGZF format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CRAM compressed further using knowledge of reference. May or may not be lossless</a:t>
            </a:r>
          </a:p>
          <a:p>
            <a:pPr>
              <a:defRPr/>
            </a:pPr>
            <a:r>
              <a:rPr lang="en-US" dirty="0" smtClean="0"/>
              <a:t>BAM/CRAM files are usually ‘indexed’</a:t>
            </a:r>
          </a:p>
          <a:p>
            <a:pPr lvl="1">
              <a:defRPr/>
            </a:pPr>
            <a:r>
              <a:rPr lang="en-US" dirty="0" smtClean="0"/>
              <a:t>A ‘.bai’ file will be found beside the ‘.bam’ file </a:t>
            </a:r>
          </a:p>
          <a:p>
            <a:pPr lvl="1">
              <a:defRPr/>
            </a:pPr>
            <a:r>
              <a:rPr lang="en-US" dirty="0" smtClean="0"/>
              <a:t>Indexing </a:t>
            </a:r>
            <a:r>
              <a:rPr lang="en-US" dirty="0"/>
              <a:t>aims to achieve fast retrieval of </a:t>
            </a:r>
            <a:r>
              <a:rPr lang="en-US" dirty="0" smtClean="0"/>
              <a:t>alignments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8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371348" y="-26987"/>
            <a:ext cx="8391652" cy="81438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A BAM file is divided in header and alignment sections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pic>
        <p:nvPicPr>
          <p:cNvPr id="23554" name="Content Placeholder 3" descr="BAM File Example Alignment S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9" b="937"/>
          <a:stretch>
            <a:fillRect/>
          </a:stretch>
        </p:blipFill>
        <p:spPr>
          <a:xfrm>
            <a:off x="371348" y="3206749"/>
            <a:ext cx="7788844" cy="3473451"/>
          </a:xfrm>
        </p:spPr>
      </p:pic>
      <p:pic>
        <p:nvPicPr>
          <p:cNvPr id="23555" name="Picture 4" descr="BAM File Example Header S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1" y="1295401"/>
            <a:ext cx="7788839" cy="15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982721" y="926069"/>
            <a:ext cx="40739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Example SAM/BAM header section (abbreviated)</a:t>
            </a: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865506" y="2852739"/>
            <a:ext cx="5402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Example SAM/BAM alignment section (only 10 alignments shown)</a:t>
            </a:r>
          </a:p>
        </p:txBody>
      </p:sp>
    </p:spTree>
    <p:extLst>
      <p:ext uri="{BB962C8B-B14F-4D97-AF65-F5344CB8AC3E}">
        <p14:creationId xmlns:p14="http://schemas.microsoft.com/office/powerpoint/2010/main" val="315566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52400" y="-26987"/>
            <a:ext cx="8915400" cy="915988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Calibri" charset="0"/>
                <a:ea typeface="ＭＳ Ｐゴシック" charset="0"/>
              </a:rPr>
              <a:t>BAM </a:t>
            </a:r>
            <a:r>
              <a:rPr lang="en-US" sz="2000" dirty="0">
                <a:latin typeface="Calibri" charset="0"/>
                <a:ea typeface="ＭＳ Ｐゴシック" charset="0"/>
              </a:rPr>
              <a:t>header </a:t>
            </a:r>
            <a:r>
              <a:rPr lang="en-US" sz="2000" dirty="0" smtClean="0">
                <a:latin typeface="Calibri" charset="0"/>
                <a:ea typeface="ＭＳ Ｐゴシック" charset="0"/>
              </a:rPr>
              <a:t>section provides general information about alignment strategy</a:t>
            </a:r>
            <a:endParaRPr lang="en-US" sz="20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68413"/>
            <a:ext cx="8458200" cy="5106987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Used to describe source of data, reference sequence, method of alignment, etc.</a:t>
            </a:r>
          </a:p>
          <a:p>
            <a:pPr>
              <a:defRPr/>
            </a:pPr>
            <a:r>
              <a:rPr lang="en-US" dirty="0" smtClean="0"/>
              <a:t>Each section begins </a:t>
            </a:r>
            <a:r>
              <a:rPr lang="en-US" dirty="0"/>
              <a:t>with character </a:t>
            </a:r>
            <a:r>
              <a:rPr lang="en-US" dirty="0" smtClean="0"/>
              <a:t>‘@’ </a:t>
            </a:r>
            <a:r>
              <a:rPr lang="en-US" dirty="0"/>
              <a:t>followed by a two-letter record type code</a:t>
            </a:r>
            <a:r>
              <a:rPr lang="en-US" dirty="0" smtClean="0"/>
              <a:t>.  These are followed by two-letter tags and values </a:t>
            </a:r>
          </a:p>
          <a:p>
            <a:pPr lvl="1">
              <a:defRPr/>
            </a:pPr>
            <a:r>
              <a:rPr lang="en-US" dirty="0" smtClean="0"/>
              <a:t>@HD  The header line</a:t>
            </a:r>
          </a:p>
          <a:p>
            <a:pPr lvl="2">
              <a:defRPr/>
            </a:pPr>
            <a:r>
              <a:rPr lang="en-US" dirty="0" smtClean="0"/>
              <a:t>VN: format version</a:t>
            </a:r>
          </a:p>
          <a:p>
            <a:pPr lvl="2">
              <a:defRPr/>
            </a:pPr>
            <a:r>
              <a:rPr lang="en-US" dirty="0" smtClean="0"/>
              <a:t>SO: Sorting order of alignments</a:t>
            </a:r>
          </a:p>
          <a:p>
            <a:pPr lvl="1">
              <a:defRPr/>
            </a:pPr>
            <a:r>
              <a:rPr lang="en-US" dirty="0" smtClean="0"/>
              <a:t>@SQ  Reference sequence dictionary</a:t>
            </a:r>
          </a:p>
          <a:p>
            <a:pPr lvl="2">
              <a:defRPr/>
            </a:pPr>
            <a:r>
              <a:rPr lang="en-US" dirty="0" smtClean="0"/>
              <a:t>SN: reference sequence name</a:t>
            </a:r>
          </a:p>
          <a:p>
            <a:pPr lvl="2">
              <a:defRPr/>
            </a:pPr>
            <a:r>
              <a:rPr lang="en-US" dirty="0" smtClean="0"/>
              <a:t>LN: reference sequence length</a:t>
            </a:r>
          </a:p>
          <a:p>
            <a:pPr lvl="2">
              <a:defRPr/>
            </a:pPr>
            <a:r>
              <a:rPr lang="en-US" dirty="0" smtClean="0"/>
              <a:t>SP: species</a:t>
            </a:r>
          </a:p>
          <a:p>
            <a:pPr lvl="1">
              <a:defRPr/>
            </a:pPr>
            <a:r>
              <a:rPr lang="en-US" dirty="0" smtClean="0"/>
              <a:t>@RG  Read group</a:t>
            </a:r>
          </a:p>
          <a:p>
            <a:pPr lvl="2">
              <a:defRPr/>
            </a:pPr>
            <a:r>
              <a:rPr lang="en-US" dirty="0" smtClean="0"/>
              <a:t>ID: read group identifier</a:t>
            </a:r>
          </a:p>
          <a:p>
            <a:pPr lvl="2">
              <a:defRPr/>
            </a:pPr>
            <a:r>
              <a:rPr lang="en-US" dirty="0" smtClean="0"/>
              <a:t>CN: name of sequencing center</a:t>
            </a:r>
          </a:p>
          <a:p>
            <a:pPr lvl="2">
              <a:defRPr/>
            </a:pPr>
            <a:r>
              <a:rPr lang="en-US" dirty="0" smtClean="0"/>
              <a:t>SM: sample name</a:t>
            </a:r>
          </a:p>
          <a:p>
            <a:pPr lvl="1">
              <a:defRPr/>
            </a:pPr>
            <a:r>
              <a:rPr lang="en-US" dirty="0" smtClean="0"/>
              <a:t>@PG  Program</a:t>
            </a:r>
          </a:p>
          <a:p>
            <a:pPr lvl="2">
              <a:defRPr/>
            </a:pPr>
            <a:r>
              <a:rPr lang="en-US" dirty="0" smtClean="0"/>
              <a:t>PN: program name</a:t>
            </a:r>
          </a:p>
          <a:p>
            <a:pPr lvl="2">
              <a:defRPr/>
            </a:pPr>
            <a:r>
              <a:rPr lang="en-US" dirty="0" smtClean="0"/>
              <a:t>VN: program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3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52400" y="-26987"/>
            <a:ext cx="8763000" cy="8143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BAM </a:t>
            </a:r>
            <a:r>
              <a:rPr lang="en-US" dirty="0">
                <a:latin typeface="Calibri" charset="0"/>
                <a:ea typeface="ＭＳ Ｐゴシック" charset="0"/>
              </a:rPr>
              <a:t>alignment </a:t>
            </a:r>
            <a:r>
              <a:rPr lang="en-US" dirty="0" smtClean="0">
                <a:latin typeface="Calibri" charset="0"/>
                <a:ea typeface="ＭＳ Ｐゴシック" charset="0"/>
              </a:rPr>
              <a:t>section provides details for each read alignment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038600"/>
            <a:ext cx="8610600" cy="2844800"/>
          </a:xfrm>
        </p:spPr>
        <p:txBody>
          <a:bodyPr>
            <a:noAutofit/>
          </a:bodyPr>
          <a:lstStyle/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QNAME  e.g.  HWI</a:t>
            </a:r>
            <a:r>
              <a:rPr lang="en-US" sz="900" dirty="0">
                <a:latin typeface="Courier New"/>
                <a:cs typeface="Courier New"/>
              </a:rPr>
              <a:t>-ST495_129147882:1:2302:10269:</a:t>
            </a:r>
            <a:r>
              <a:rPr lang="en-US" sz="900" dirty="0" smtClean="0">
                <a:latin typeface="Courier New"/>
                <a:cs typeface="Courier New"/>
              </a:rPr>
              <a:t>12362 (QNAME)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FLAG   e.g.  99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RNAME  e.g.  1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POS    e.g.  11623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MAPQ   e.g.  3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CIGAR  e.g.  100M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RNEXT  e.g.  = 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PNEXT  e.g.  11740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TLEN   e.g.  217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SEQ    e.g.  CCTGTTTCTCCACAAAGTGTTTACTTTTGGATTTTTGCCAGTCTAACAGGTGAAGCCCTGGAGATTCTTATTAGTGATTTGGGCTGGGGCCTGGCCATGT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QUAL   e.g.  CCCFFFFFHHHHHJJIJFIJJJJJJJJJJJHIJJJJJJJIJJJJJGGHIJHIJJJJJJJJJGHGGIJJJJJJIJEEHHHHFFFFCDCDDDDDDDB</a:t>
            </a:r>
            <a:r>
              <a:rPr lang="en-US" sz="900" dirty="0">
                <a:latin typeface="Courier New"/>
                <a:cs typeface="Courier New"/>
              </a:rPr>
              <a:t>@</a:t>
            </a:r>
            <a:r>
              <a:rPr lang="en-US" sz="900" dirty="0" smtClean="0">
                <a:latin typeface="Courier New"/>
                <a:cs typeface="Courier New"/>
              </a:rPr>
              <a:t>ACDD</a:t>
            </a:r>
            <a:endParaRPr lang="en-US" sz="900" dirty="0">
              <a:latin typeface="Courier New"/>
              <a:cs typeface="Courier New"/>
            </a:endParaRPr>
          </a:p>
        </p:txBody>
      </p:sp>
      <p:pic>
        <p:nvPicPr>
          <p:cNvPr id="26627" name="Picture 3" descr="BAM Alignment Section Colum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36" y="1063625"/>
            <a:ext cx="6128147" cy="271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5-Point Star 4"/>
          <p:cNvSpPr/>
          <p:nvPr/>
        </p:nvSpPr>
        <p:spPr>
          <a:xfrm>
            <a:off x="1601392" y="1541463"/>
            <a:ext cx="108347" cy="144463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" name="5-Point Star 5"/>
          <p:cNvSpPr/>
          <p:nvPr/>
        </p:nvSpPr>
        <p:spPr>
          <a:xfrm>
            <a:off x="1601392" y="2406651"/>
            <a:ext cx="108347" cy="142875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7213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76200" y="-26987"/>
            <a:ext cx="8991600" cy="81438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 charset="0"/>
                <a:ea typeface="ＭＳ Ｐゴシック" charset="0"/>
              </a:rPr>
              <a:t>BAM </a:t>
            </a:r>
            <a:r>
              <a:rPr lang="en-US" sz="2400" dirty="0">
                <a:latin typeface="Calibri" charset="0"/>
                <a:ea typeface="ＭＳ Ｐゴシック" charset="0"/>
              </a:rPr>
              <a:t>flags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describe several alignment properties in a single number</a:t>
            </a:r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052514"/>
            <a:ext cx="6629400" cy="179863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dirty="0">
                <a:hlinkClick r:id="rId2"/>
              </a:rPr>
              <a:t>http://broadinstitute.github.io/picard/explain-</a:t>
            </a:r>
            <a:r>
              <a:rPr lang="en-US" dirty="0" smtClean="0">
                <a:hlinkClick r:id="rId2"/>
              </a:rPr>
              <a:t>flags.html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12 bitwise flags describing the alignment</a:t>
            </a:r>
          </a:p>
          <a:p>
            <a:pPr>
              <a:defRPr/>
            </a:pPr>
            <a:r>
              <a:rPr lang="en-US" dirty="0" smtClean="0"/>
              <a:t>These flags are stored as a binary string of length 11 instead of 11 columns of data</a:t>
            </a:r>
          </a:p>
          <a:p>
            <a:pPr>
              <a:defRPr/>
            </a:pPr>
            <a:r>
              <a:rPr lang="en-US" dirty="0" smtClean="0"/>
              <a:t>Value of ‘1’ indicates the flag is set.  e.g. 00100000000</a:t>
            </a:r>
          </a:p>
          <a:p>
            <a:pPr>
              <a:defRPr/>
            </a:pPr>
            <a:r>
              <a:rPr lang="en-US" dirty="0" smtClean="0"/>
              <a:t>All combinations can be represented as a number from 1 to 2048 (i.e. 2</a:t>
            </a:r>
            <a:r>
              <a:rPr lang="en-US" baseline="30000" dirty="0" smtClean="0"/>
              <a:t>11</a:t>
            </a:r>
            <a:r>
              <a:rPr lang="en-US" dirty="0" smtClean="0"/>
              <a:t>-1).  This number is used in the BAM/SAM file.  You can specify ‘required’ or ‘filter’ flags in samtools view using the ‘-f’ and ‘-F’ options respectively  </a:t>
            </a: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1331120" y="6131643"/>
            <a:ext cx="63186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/>
              <a:t>Note that to maximize confusion, each bit is described in the SAM specification using its hexadecimal representation (i.e., '0x10' = 16 and '0x40' = 64).</a:t>
            </a:r>
          </a:p>
        </p:txBody>
      </p:sp>
      <p:pic>
        <p:nvPicPr>
          <p:cNvPr id="4" name="Picture 3" descr="Screen Shot 2015-11-16 at 1.1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8" y="2921369"/>
            <a:ext cx="5913276" cy="3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76200" y="-100013"/>
            <a:ext cx="8915400" cy="114300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charset="0"/>
                <a:ea typeface="ＭＳ Ｐゴシック" charset="0"/>
              </a:rPr>
              <a:t>CIGAR strings </a:t>
            </a:r>
            <a:r>
              <a:rPr lang="en-US" sz="1800" dirty="0" smtClean="0">
                <a:latin typeface="Calibri" charset="0"/>
                <a:ea typeface="ＭＳ Ｐゴシック" charset="0"/>
              </a:rPr>
              <a:t>similarly describe the entire alignment in as few characters as possible</a:t>
            </a:r>
            <a:endParaRPr lang="en-US" sz="18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46601"/>
            <a:ext cx="8077200" cy="19685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The CIGAR string is a sequence of </a:t>
            </a:r>
            <a:r>
              <a:rPr lang="en-US" dirty="0" smtClean="0"/>
              <a:t>base </a:t>
            </a:r>
            <a:r>
              <a:rPr lang="en-US" dirty="0"/>
              <a:t>lengths and </a:t>
            </a:r>
            <a:r>
              <a:rPr lang="en-US" dirty="0" smtClean="0"/>
              <a:t>associated ‘operations’ that are </a:t>
            </a:r>
            <a:r>
              <a:rPr lang="en-US" dirty="0"/>
              <a:t>used to </a:t>
            </a:r>
            <a:r>
              <a:rPr lang="en-US" dirty="0" smtClean="0"/>
              <a:t>indicate which </a:t>
            </a:r>
            <a:r>
              <a:rPr lang="en-US" dirty="0"/>
              <a:t>bases align </a:t>
            </a:r>
            <a:r>
              <a:rPr lang="en-US" dirty="0" smtClean="0"/>
              <a:t>to the reference (</a:t>
            </a:r>
            <a:r>
              <a:rPr lang="en-US" dirty="0"/>
              <a:t>either a </a:t>
            </a:r>
            <a:r>
              <a:rPr lang="en-US" dirty="0" smtClean="0"/>
              <a:t>match or mismatch), </a:t>
            </a:r>
            <a:r>
              <a:rPr lang="en-US" dirty="0"/>
              <a:t>are </a:t>
            </a:r>
            <a:r>
              <a:rPr lang="en-US" dirty="0" smtClean="0"/>
              <a:t>deleted, are inserted, represent introns, etc.</a:t>
            </a:r>
          </a:p>
          <a:p>
            <a:pPr>
              <a:defRPr/>
            </a:pPr>
            <a:r>
              <a:rPr lang="en-US" dirty="0"/>
              <a:t>e.g. </a:t>
            </a:r>
            <a:r>
              <a:rPr lang="en-US" dirty="0" smtClean="0"/>
              <a:t>81M859N19M</a:t>
            </a:r>
          </a:p>
          <a:p>
            <a:pPr lvl="1">
              <a:defRPr/>
            </a:pPr>
            <a:r>
              <a:rPr lang="en-US" dirty="0" smtClean="0"/>
              <a:t>A 100 bp read consists of:  81 bases of alignment to reference, 859 bases skipped (an intron), 19 bases of alignment</a:t>
            </a:r>
            <a:endParaRPr lang="en-US" dirty="0"/>
          </a:p>
        </p:txBody>
      </p:sp>
      <p:pic>
        <p:nvPicPr>
          <p:cNvPr id="28675" name="Picture 4" descr="CIGAR oper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257302"/>
            <a:ext cx="6156722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64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 - IGV</a:t>
            </a:r>
            <a:endParaRPr lang="en-US" dirty="0"/>
          </a:p>
        </p:txBody>
      </p:sp>
      <p:pic>
        <p:nvPicPr>
          <p:cNvPr id="4" name="Content Placeholder 3" descr="IG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53" b="-138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81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8-10-29 at 3.19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2" r="-2592"/>
          <a:stretch>
            <a:fillRect/>
          </a:stretch>
        </p:blipFill>
        <p:spPr/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</p:spPr>
        <p:txBody>
          <a:bodyPr>
            <a:normAutofit/>
          </a:bodyPr>
          <a:lstStyle/>
          <a:p>
            <a:r>
              <a:rPr lang="en-US" dirty="0" smtClean="0"/>
              <a:t>Genome browsers - IGV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2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3999" cy="168318"/>
          </a:xfrm>
          <a:prstGeom prst="rect">
            <a:avLst/>
          </a:prstGeom>
          <a:solidFill>
            <a:srgbClr val="F9F9F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C-BY-SA 4.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5650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5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QC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 descr="post-alignment_multiq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81" b="-114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902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 of </a:t>
            </a:r>
            <a:r>
              <a:rPr lang="en-US" smtClean="0"/>
              <a:t>module 03</a:t>
            </a:r>
            <a:r>
              <a:rPr lang="en-US" dirty="0" smtClean="0"/>
              <a:t>: Align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Key concepts</a:t>
            </a:r>
            <a:r>
              <a:rPr lang="en-US" dirty="0" smtClean="0"/>
              <a:t>: Sequence </a:t>
            </a:r>
            <a:r>
              <a:rPr lang="en-US" dirty="0"/>
              <a:t>alignment algorithms, BAM files, genome viewers, alignment quality </a:t>
            </a:r>
            <a:r>
              <a:rPr lang="en-US" dirty="0" smtClean="0"/>
              <a:t>assessment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Compare and contrast DNA vs. RNA sequence alignment strategies</a:t>
            </a:r>
          </a:p>
          <a:p>
            <a:r>
              <a:rPr lang="en-US" dirty="0"/>
              <a:t>Perform alignment of sequence data using a few popular alignment algorithms</a:t>
            </a:r>
          </a:p>
          <a:p>
            <a:r>
              <a:rPr lang="en-US" dirty="0"/>
              <a:t>Explore the BAM file format and learn approaches for summarizing, filtering, and otherwise manipulating BAM files</a:t>
            </a:r>
          </a:p>
          <a:p>
            <a:r>
              <a:rPr lang="en-US" dirty="0"/>
              <a:t>Learn to use a genome viewer</a:t>
            </a:r>
          </a:p>
          <a:p>
            <a:r>
              <a:rPr lang="en-US" dirty="0"/>
              <a:t>Perform a quality assessment using the aligned data</a:t>
            </a:r>
          </a:p>
        </p:txBody>
      </p:sp>
    </p:spTree>
    <p:extLst>
      <p:ext uri="{BB962C8B-B14F-4D97-AF65-F5344CB8AC3E}">
        <p14:creationId xmlns:p14="http://schemas.microsoft.com/office/powerpoint/2010/main" val="42651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Reads are the sequencer’s best guess at what it saw for a given DNA molecule. </a:t>
            </a:r>
            <a:r>
              <a:rPr lang="en-US" b="0" i="1" dirty="0"/>
              <a:t>It’s the “raw” data. </a:t>
            </a:r>
            <a:endParaRPr lang="en-US" dirty="0"/>
          </a:p>
        </p:txBody>
      </p:sp>
      <p:pic>
        <p:nvPicPr>
          <p:cNvPr id="4" name="Content Placeholder 3" descr="Screen Shot 2018-10-29 at 2.55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62" b="-2606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5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Alignment is central to most genomics </a:t>
            </a:r>
            <a:r>
              <a:rPr lang="en-US" b="0" dirty="0" smtClean="0"/>
              <a:t>applications</a:t>
            </a:r>
            <a:endParaRPr lang="en-US" dirty="0"/>
          </a:p>
        </p:txBody>
      </p:sp>
      <p:pic>
        <p:nvPicPr>
          <p:cNvPr id="4" name="Content Placeholder 3" descr="Screen Shot 2018-10-29 at 2.57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-25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creen Shot 2018-10-29 at 3.07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11" b="-3071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6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to reference genome is like solving a jigsaw puzzle</a:t>
            </a:r>
            <a:endParaRPr lang="en-US" dirty="0"/>
          </a:p>
        </p:txBody>
      </p:sp>
      <p:pic>
        <p:nvPicPr>
          <p:cNvPr id="4" name="Content Placeholder 3" descr="Screen Shot 2018-10-29 at 3.09.0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38" r="-893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4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parts are easier than others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 descr="Screen Shot 2018-10-29 at 3.09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3" r="-846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4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case scenario</a:t>
            </a:r>
            <a:endParaRPr lang="en-US" dirty="0"/>
          </a:p>
        </p:txBody>
      </p:sp>
      <p:pic>
        <p:nvPicPr>
          <p:cNvPr id="4" name="Content Placeholder 3" descr="Screen Shot 2018-10-29 at 3.11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20" b="-412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15063"/>
      </p:ext>
    </p:extLst>
  </p:cSld>
  <p:clrMapOvr>
    <a:masterClrMapping/>
  </p:clrMapOvr>
</p:sld>
</file>

<file path=ppt/theme/theme1.xml><?xml version="1.0" encoding="utf-8"?>
<a:theme xmlns:a="http://schemas.openxmlformats.org/drawingml/2006/main" name="MGI_PPT_template_4-3_v1b">
  <a:themeElements>
    <a:clrScheme name="Genome Institute">
      <a:dk1>
        <a:srgbClr val="26261E"/>
      </a:dk1>
      <a:lt1>
        <a:sysClr val="window" lastClr="FFFFFF"/>
      </a:lt1>
      <a:dk2>
        <a:srgbClr val="2A3D13"/>
      </a:dk2>
      <a:lt2>
        <a:srgbClr val="F8FFEE"/>
      </a:lt2>
      <a:accent1>
        <a:srgbClr val="3F8FAB"/>
      </a:accent1>
      <a:accent2>
        <a:srgbClr val="910010"/>
      </a:accent2>
      <a:accent3>
        <a:srgbClr val="7CBE30"/>
      </a:accent3>
      <a:accent4>
        <a:srgbClr val="3C1052"/>
      </a:accent4>
      <a:accent5>
        <a:srgbClr val="53BFE4"/>
      </a:accent5>
      <a:accent6>
        <a:srgbClr val="B63712"/>
      </a:accent6>
      <a:hlink>
        <a:srgbClr val="5148EB"/>
      </a:hlink>
      <a:folHlink>
        <a:srgbClr val="6B1C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MGI_4-3_ratio_v1a" id="{9A0171FA-20F4-F840-B1C8-29D686AB0540}" vid="{60506783-C923-7847-B1CA-7C860CC9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MGI_PPT_template_4-3_v1b.potx</Template>
  <TotalTime>1357</TotalTime>
  <Words>1007</Words>
  <Application>Microsoft Macintosh PowerPoint</Application>
  <PresentationFormat>On-screen Show (4:3)</PresentationFormat>
  <Paragraphs>102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MGI_PPT_template_4-3_v1b</vt:lpstr>
      <vt:lpstr>PMBIO Module 03   Align. Alignment algorithms, visualization, and QC </vt:lpstr>
      <vt:lpstr>PowerPoint Presentation</vt:lpstr>
      <vt:lpstr>Learning objectives of module 03: Align</vt:lpstr>
      <vt:lpstr>Reads are the sequencer’s best guess at what it saw for a given DNA molecule. It’s the “raw” data. </vt:lpstr>
      <vt:lpstr>Alignment is central to most genomics applications</vt:lpstr>
      <vt:lpstr>The goal …</vt:lpstr>
      <vt:lpstr>Mapping to reference genome is like solving a jigsaw puzzle</vt:lpstr>
      <vt:lpstr>Some parts are easier than others…</vt:lpstr>
      <vt:lpstr>Best case scenario</vt:lpstr>
      <vt:lpstr>Reality …</vt:lpstr>
      <vt:lpstr>Read alignment algorithms attempt to solve this problem</vt:lpstr>
      <vt:lpstr>SAM/BAM/CRAM files represent sequence alignments </vt:lpstr>
      <vt:lpstr>A BAM file is divided in header and alignment sections</vt:lpstr>
      <vt:lpstr>BAM header section provides general information about alignment strategy</vt:lpstr>
      <vt:lpstr>BAM alignment section provides details for each read alignment</vt:lpstr>
      <vt:lpstr>BAM flags describe several alignment properties in a single number</vt:lpstr>
      <vt:lpstr>CIGAR strings similarly describe the entire alignment in as few characters as possible</vt:lpstr>
      <vt:lpstr>Genome browsers - IGV</vt:lpstr>
      <vt:lpstr>Genome browsers - IGV</vt:lpstr>
      <vt:lpstr>Alignment QC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Malachi Griffith</cp:lastModifiedBy>
  <cp:revision>140</cp:revision>
  <dcterms:created xsi:type="dcterms:W3CDTF">2015-05-07T20:45:54Z</dcterms:created>
  <dcterms:modified xsi:type="dcterms:W3CDTF">2018-10-29T22:03:36Z</dcterms:modified>
</cp:coreProperties>
</file>